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2"/>
  </p:sldMasterIdLst>
  <p:notesMasterIdLst>
    <p:notesMasterId r:id="rId19"/>
  </p:notesMasterIdLst>
  <p:sldIdLst>
    <p:sldId id="365" r:id="rId3"/>
    <p:sldId id="399" r:id="rId4"/>
    <p:sldId id="384" r:id="rId5"/>
    <p:sldId id="411" r:id="rId6"/>
    <p:sldId id="400" r:id="rId7"/>
    <p:sldId id="403" r:id="rId8"/>
    <p:sldId id="412" r:id="rId9"/>
    <p:sldId id="419" r:id="rId10"/>
    <p:sldId id="413" r:id="rId11"/>
    <p:sldId id="414" r:id="rId12"/>
    <p:sldId id="415" r:id="rId13"/>
    <p:sldId id="420" r:id="rId14"/>
    <p:sldId id="416" r:id="rId15"/>
    <p:sldId id="417" r:id="rId16"/>
    <p:sldId id="418" r:id="rId17"/>
    <p:sldId id="3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1707" autoAdjust="0"/>
  </p:normalViewPr>
  <p:slideViewPr>
    <p:cSldViewPr snapToGrid="0" showGuides="1">
      <p:cViewPr varScale="1">
        <p:scale>
          <a:sx n="79" d="100"/>
          <a:sy n="79" d="100"/>
        </p:scale>
        <p:origin x="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7795321" y="-962526"/>
            <a:ext cx="8793358" cy="8783052"/>
            <a:chOff x="7795321" y="-962526"/>
            <a:chExt cx="8793358" cy="8783052"/>
          </a:xfrm>
        </p:grpSpPr>
        <p:grpSp>
          <p:nvGrpSpPr>
            <p:cNvPr id="4" name="组合 3"/>
            <p:cNvGrpSpPr/>
            <p:nvPr/>
          </p:nvGrpSpPr>
          <p:grpSpPr>
            <a:xfrm>
              <a:off x="7795321" y="-962526"/>
              <a:ext cx="8793358" cy="8783052"/>
              <a:chOff x="9233647" y="474114"/>
              <a:chExt cx="5916706" cy="590977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3647" y="474114"/>
                <a:ext cx="5916706" cy="5909772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9881975" y="1121682"/>
                <a:ext cx="4620050" cy="4614636"/>
                <a:chOff x="2284525" y="990600"/>
                <a:chExt cx="5035100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8726310" y="-16040"/>
              <a:ext cx="6858000" cy="6858000"/>
            </a:xfrm>
            <a:prstGeom prst="ellipse">
              <a:avLst/>
            </a:prstGeom>
            <a:noFill/>
            <a:ln w="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9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872921" y="3983900"/>
            <a:ext cx="3487892" cy="2106076"/>
          </a:xfrm>
          <a:custGeom>
            <a:avLst/>
            <a:gdLst>
              <a:gd name="connsiteX0" fmla="*/ 0 w 3487892"/>
              <a:gd name="connsiteY0" fmla="*/ 0 h 2106076"/>
              <a:gd name="connsiteX1" fmla="*/ 3487892 w 3487892"/>
              <a:gd name="connsiteY1" fmla="*/ 0 h 2106076"/>
              <a:gd name="connsiteX2" fmla="*/ 3487892 w 3487892"/>
              <a:gd name="connsiteY2" fmla="*/ 2106076 h 2106076"/>
              <a:gd name="connsiteX3" fmla="*/ 0 w 3487892"/>
              <a:gd name="connsiteY3" fmla="*/ 2106076 h 21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892" h="2106076">
                <a:moveTo>
                  <a:pt x="0" y="0"/>
                </a:moveTo>
                <a:lnTo>
                  <a:pt x="3487892" y="0"/>
                </a:lnTo>
                <a:lnTo>
                  <a:pt x="3487892" y="2106076"/>
                </a:lnTo>
                <a:lnTo>
                  <a:pt x="0" y="2106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873673" y="181873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29517" y="398371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351741" y="3983712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517" y="1818737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8934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07176" y="-3046427"/>
            <a:ext cx="6577648" cy="6569940"/>
            <a:chOff x="2807176" y="-3046427"/>
            <a:chExt cx="6577648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6" y="-3046427"/>
              <a:ext cx="6577648" cy="6569940"/>
              <a:chOff x="3738072" y="-937143"/>
              <a:chExt cx="4601426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4242276" y="-433529"/>
                <a:ext cx="3593017" cy="3588805"/>
                <a:chOff x="2284524" y="990600"/>
                <a:chExt cx="5035101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4" y="990600"/>
                  <a:ext cx="5035100" cy="5029199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1000" y="-2326522"/>
              <a:ext cx="5130000" cy="513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50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060029" y="396589"/>
            <a:ext cx="6071940" cy="6064822"/>
            <a:chOff x="2807174" y="144030"/>
            <a:chExt cx="6577649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4" y="144030"/>
              <a:ext cx="6577649" cy="6569940"/>
              <a:chOff x="3738071" y="-937143"/>
              <a:chExt cx="4601427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3738071" y="-937143"/>
                <a:ext cx="4601427" cy="4596033"/>
                <a:chOff x="1577953" y="284857"/>
                <a:chExt cx="6448244" cy="6440686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5" y="284857"/>
                  <a:ext cx="6448241" cy="644068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3" y="284857"/>
                  <a:ext cx="6448243" cy="6440686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4" y="284857"/>
                  <a:ext cx="6448243" cy="6440686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0936" y="863936"/>
              <a:ext cx="5130128" cy="5130128"/>
            </a:xfrm>
            <a:prstGeom prst="ellipse">
              <a:avLst/>
            </a:prstGeom>
            <a:solidFill>
              <a:schemeClr val="tx2">
                <a:lumMod val="50000"/>
                <a:alpha val="7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13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173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143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079880" y="2138186"/>
            <a:ext cx="2032240" cy="3576814"/>
          </a:xfrm>
          <a:custGeom>
            <a:avLst/>
            <a:gdLst>
              <a:gd name="connsiteX0" fmla="*/ 0 w 2032240"/>
              <a:gd name="connsiteY0" fmla="*/ 0 h 3576814"/>
              <a:gd name="connsiteX1" fmla="*/ 2032240 w 2032240"/>
              <a:gd name="connsiteY1" fmla="*/ 0 h 3576814"/>
              <a:gd name="connsiteX2" fmla="*/ 2032240 w 2032240"/>
              <a:gd name="connsiteY2" fmla="*/ 3576814 h 3576814"/>
              <a:gd name="connsiteX3" fmla="*/ 0 w 2032240"/>
              <a:gd name="connsiteY3" fmla="*/ 3576814 h 35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40" h="3576814">
                <a:moveTo>
                  <a:pt x="0" y="0"/>
                </a:moveTo>
                <a:lnTo>
                  <a:pt x="2032240" y="0"/>
                </a:lnTo>
                <a:lnTo>
                  <a:pt x="2032240" y="3576814"/>
                </a:lnTo>
                <a:lnTo>
                  <a:pt x="0" y="3576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1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04142" y="2378818"/>
            <a:ext cx="4376942" cy="2758666"/>
          </a:xfrm>
          <a:custGeom>
            <a:avLst/>
            <a:gdLst>
              <a:gd name="connsiteX0" fmla="*/ 0 w 4376942"/>
              <a:gd name="connsiteY0" fmla="*/ 0 h 2758666"/>
              <a:gd name="connsiteX1" fmla="*/ 4376942 w 4376942"/>
              <a:gd name="connsiteY1" fmla="*/ 0 h 2758666"/>
              <a:gd name="connsiteX2" fmla="*/ 4376942 w 4376942"/>
              <a:gd name="connsiteY2" fmla="*/ 2758666 h 2758666"/>
              <a:gd name="connsiteX3" fmla="*/ 0 w 4376942"/>
              <a:gd name="connsiteY3" fmla="*/ 2758666 h 275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942" h="2758666">
                <a:moveTo>
                  <a:pt x="0" y="0"/>
                </a:moveTo>
                <a:lnTo>
                  <a:pt x="4376942" y="0"/>
                </a:lnTo>
                <a:lnTo>
                  <a:pt x="4376942" y="2758666"/>
                </a:lnTo>
                <a:lnTo>
                  <a:pt x="0" y="2758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98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706901" y="2210376"/>
            <a:ext cx="2788773" cy="3733224"/>
          </a:xfrm>
          <a:custGeom>
            <a:avLst/>
            <a:gdLst>
              <a:gd name="connsiteX0" fmla="*/ 0 w 2788773"/>
              <a:gd name="connsiteY0" fmla="*/ 0 h 3733224"/>
              <a:gd name="connsiteX1" fmla="*/ 2788773 w 2788773"/>
              <a:gd name="connsiteY1" fmla="*/ 0 h 3733224"/>
              <a:gd name="connsiteX2" fmla="*/ 2788773 w 2788773"/>
              <a:gd name="connsiteY2" fmla="*/ 3733224 h 3733224"/>
              <a:gd name="connsiteX3" fmla="*/ 0 w 2788773"/>
              <a:gd name="connsiteY3" fmla="*/ 3733224 h 37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773" h="3733224">
                <a:moveTo>
                  <a:pt x="0" y="0"/>
                </a:moveTo>
                <a:lnTo>
                  <a:pt x="2788773" y="0"/>
                </a:lnTo>
                <a:lnTo>
                  <a:pt x="2788773" y="3733224"/>
                </a:lnTo>
                <a:lnTo>
                  <a:pt x="0" y="3733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729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655630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4655630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7818542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7818542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493134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93134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125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2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6" r:id="rId4"/>
    <p:sldLayoutId id="2147483728" r:id="rId5"/>
    <p:sldLayoutId id="2147483729" r:id="rId6"/>
    <p:sldLayoutId id="2147483731" r:id="rId7"/>
    <p:sldLayoutId id="2147483732" r:id="rId8"/>
    <p:sldLayoutId id="2147483733" r:id="rId9"/>
    <p:sldLayoutId id="214748373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cloud.io/doc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loud.io/runtime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neden.github.io/animate.css/" TargetMode="External"/><Relationship Id="rId2" Type="http://schemas.openxmlformats.org/officeDocument/2006/relationships/hyperlink" Target="https://v.qq.com/x/page/k05051mc143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unoob.com/vue2/vue-form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936448" y="1913487"/>
            <a:ext cx="54643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smtClean="0">
                <a:ln>
                  <a:noFill/>
                </a:ln>
                <a:solidFill>
                  <a:srgbClr val="19B799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Hybrid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开发技术分享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84073" y="282083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812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2017/10/27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03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5250" y="3031728"/>
            <a:ext cx="44006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基于</a:t>
            </a:r>
            <a:r>
              <a:rPr lang="en-US" altLang="zh-CN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vue.js</a:t>
            </a:r>
          </a:p>
          <a:p>
            <a:pPr lvl="0" algn="ctr">
              <a:defRPr/>
            </a:pPr>
            <a:r>
              <a:rPr lang="en-US" altLang="zh-CN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+html5plus Runtime</a:t>
            </a:r>
          </a:p>
          <a:p>
            <a:pPr lvl="0" algn="ctr">
              <a:defRPr/>
            </a:pPr>
            <a:r>
              <a:rPr lang="zh-CN" altLang="en-US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</a:t>
            </a:r>
            <a:r>
              <a:rPr lang="en-US" altLang="zh-CN"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Hybrid App</a:t>
            </a: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39471" y="4691639"/>
            <a:ext cx="9458729" cy="12773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技术栈的选择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  <a:hlinkClick r:id="rId3"/>
              </a:rPr>
              <a:t>HBuilder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9485" y="1681738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转义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JS,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调用原生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1539471" y="2443739"/>
            <a:ext cx="96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Vue.js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9485" y="2418338"/>
            <a:ext cx="359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构建用户界面的渐进式框架， 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MVVM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1539471" y="3256539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muse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9485" y="3231138"/>
            <a:ext cx="4477188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 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 2.0 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Material Design 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 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 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组件库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1539471" y="4755139"/>
            <a:ext cx="13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Vue</a:t>
            </a:r>
            <a:r>
              <a:rPr lang="zh-CN" altLang="en-US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全家桶</a:t>
            </a:r>
            <a:endParaRPr lang="en-US" altLang="zh-CN" sz="24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0271" y="5204103"/>
            <a:ext cx="9303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Webpack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（模块打包工具）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16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vue-router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（前端路由）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16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axios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ajax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请求）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16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vue-cli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脚手架）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1539471" y="3994012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strike="sngStrike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Mui</a:t>
            </a:r>
            <a:r>
              <a:rPr lang="zh-CN" altLang="en-US" sz="1200" b="1" strike="sngStrike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（待选）</a:t>
            </a:r>
            <a:endParaRPr lang="en-US" altLang="zh-CN" sz="2400" b="1" strike="sngStrike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9485" y="3968611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Hbuilder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出品的一套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535578"/>
              </p:ext>
            </p:extLst>
          </p:nvPr>
        </p:nvGraphicFramePr>
        <p:xfrm>
          <a:off x="4267200" y="3336925"/>
          <a:ext cx="36576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写字板文档" r:id="rId4" imgW="3657600" imgH="181440" progId="WordPad.Document.1">
                  <p:embed/>
                </p:oleObj>
              </mc:Choice>
              <mc:Fallback>
                <p:oleObj name="写字板文档" r:id="rId4" imgW="3657600" imgH="18144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7200" y="3336925"/>
                        <a:ext cx="3657600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32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基于</a:t>
              </a:r>
              <a:r>
                <a:rPr lang="en-US" altLang="zh-CN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html5plus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开发流程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85480" y="17071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工具</a:t>
            </a:r>
            <a:endParaRPr lang="en-US" altLang="zh-CN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9485" y="1681738"/>
            <a:ext cx="1034257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HBuilder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1539471" y="2443739"/>
            <a:ext cx="192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Web</a:t>
            </a:r>
            <a:r>
              <a:rPr lang="zh-CN" altLang="en-US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与原生合拼</a:t>
            </a:r>
            <a:endParaRPr lang="en-US" altLang="zh-CN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2785" y="2418338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导出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文件夹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1539471" y="3256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调试</a:t>
            </a:r>
            <a:endParaRPr lang="en-US" altLang="zh-CN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9485" y="32311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先安装基座，保存自动刷新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810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04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47337" y="303172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实例演示</a:t>
            </a:r>
            <a:endParaRPr lang="en-US" altLang="zh-CN" sz="4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基于</a:t>
              </a:r>
              <a:r>
                <a:rPr kumimoji="0" lang="en-US" altLang="zh-CN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vue.js</a:t>
              </a:r>
              <a:r>
                <a:rPr lang="zh-CN" altLang="en-US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开发的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外卖</a:t>
              </a:r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 H5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技术栈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3286" y="2206904"/>
            <a:ext cx="18664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Vue2.0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vue-resourse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vue-router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webpack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vue-cli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29" y="1381390"/>
            <a:ext cx="2900708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基于</a:t>
              </a:r>
              <a:r>
                <a:rPr kumimoji="0" lang="en-US" altLang="zh-CN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vue.js</a:t>
              </a:r>
              <a:r>
                <a:rPr lang="zh-CN" altLang="en-US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开发的音乐</a:t>
              </a:r>
              <a:r>
                <a:rPr lang="en-US" altLang="zh-CN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 </a:t>
              </a:r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H5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技术栈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3286" y="2206904"/>
            <a:ext cx="16948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Vue2.0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axios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vue-router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webpack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vue-cli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muse</a:t>
            </a:r>
            <a:endParaRPr lang="en-US" altLang="zh-CN" sz="160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29" y="1422703"/>
            <a:ext cx="2900708" cy="49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936448" y="282083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noProof="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感谢大家的观看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6195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YOU VERY MUCH</a:t>
            </a:r>
          </a:p>
        </p:txBody>
      </p:sp>
      <p:sp>
        <p:nvSpPr>
          <p:cNvPr id="78" name="矩形 7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36448" y="4189844"/>
            <a:ext cx="477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By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zhuqiao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9375" y="408722"/>
            <a:ext cx="6898041" cy="995467"/>
            <a:chOff x="5504652" y="483017"/>
            <a:chExt cx="12511769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504652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目录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9" name="文本框 2"/>
          <p:cNvSpPr txBox="1"/>
          <p:nvPr/>
        </p:nvSpPr>
        <p:spPr>
          <a:xfrm>
            <a:off x="778258" y="1638554"/>
            <a:ext cx="70554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400" noProof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APP</a:t>
            </a:r>
            <a:r>
              <a:rPr lang="zh-CN" altLang="en-US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开发技术</a:t>
            </a:r>
            <a:r>
              <a:rPr lang="zh-CN" altLang="en-US" sz="240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现状</a:t>
            </a:r>
            <a:endParaRPr lang="en-US" altLang="zh-CN" sz="240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H5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开发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APP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问题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及解决方案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基于</a:t>
            </a:r>
            <a:r>
              <a:rPr lang="en-US" altLang="zh-CN" sz="240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vue.js+HTML5plus Runtime</a:t>
            </a:r>
            <a:r>
              <a:rPr lang="zh-CN" altLang="en-US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</a:t>
            </a:r>
            <a:r>
              <a:rPr lang="en-US" altLang="zh-CN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Hybrid APP</a:t>
            </a:r>
            <a:r>
              <a:rPr lang="zh-CN" altLang="en-US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技术</a:t>
            </a:r>
            <a:endParaRPr lang="en-US" altLang="zh-CN" sz="240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40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实例</a:t>
            </a:r>
            <a:r>
              <a:rPr lang="zh-CN" altLang="en-US" sz="24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演示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01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8738" y="3031728"/>
            <a:ext cx="4087979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APP</a:t>
            </a:r>
            <a:r>
              <a:rPr lang="zh-CN" altLang="en-US" sz="40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开发技术现状</a:t>
            </a:r>
            <a:endParaRPr lang="en-US" altLang="zh-CN" sz="4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1636" y="984630"/>
            <a:ext cx="6425784" cy="419558"/>
          </a:xfrm>
          <a:prstGeom prst="rect">
            <a:avLst/>
          </a:prstGeom>
        </p:spPr>
        <p:txBody>
          <a:bodyPr vert="horz" lIns="108745" tIns="54373" rIns="108745" bIns="5437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16A08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7393"/>
              </p:ext>
            </p:extLst>
          </p:nvPr>
        </p:nvGraphicFramePr>
        <p:xfrm>
          <a:off x="819151" y="1003681"/>
          <a:ext cx="10677525" cy="5359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9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0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0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09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原生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手机版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混合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转义原生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6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Native 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Web 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Hybrid 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React Native 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Weex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运行速度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快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慢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中等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快（接近原生）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开发周期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长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短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较短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中等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跨平台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不跨平台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H5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android,ios,h5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andorid,ios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android,ios,h5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学习成本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低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较低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中等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67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编程语言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android(java)     </a:t>
                      </a:r>
                      <a:endParaRPr lang="en-US" sz="1100" u="none" strike="noStrike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sz="11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ios（oc,swift）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js+html5+css3                    </a:t>
                      </a:r>
                      <a:endParaRPr lang="en-US" sz="1100" u="none" strike="noStrike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sz="11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占比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90%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以上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js+html5+css3          </a:t>
                      </a:r>
                      <a:endParaRPr lang="en-US" sz="1100" u="none" strike="noStrike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sz="11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占比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40%-80%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jsx+css-layout+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原生语法实现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js+css3+html5        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基于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vue.js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语法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467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实现原理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直接操作系统底层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运行在一个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webView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              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使用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调用原生控件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en-US" sz="11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API</a:t>
                      </a:r>
                    </a:p>
                    <a:p>
                      <a:pPr algn="ctr" fontAlgn="ctr"/>
                      <a:r>
                        <a:rPr lang="zh-CN" altLang="en-US" sz="1400" b="1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（需要</a:t>
                      </a:r>
                      <a:r>
                        <a:rPr lang="en-US" altLang="zh-CN" sz="1400" b="1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bridge</a:t>
                      </a:r>
                      <a:r>
                        <a:rPr lang="zh-CN" altLang="en-US" sz="1400" b="1" u="none" strike="noStrike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使用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JS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语法编写并自动转义成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android,ios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原生代码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467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设备底层访问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支持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不支持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支持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支持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9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知名案例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各类原生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纯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H5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页面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淘宝（活动页面，天猫超市），携程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京东金融，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空间，</a:t>
                      </a:r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音乐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淘宝，钉钉，优酷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05" marR="9405" marT="940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0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APP</a:t>
              </a:r>
              <a:r>
                <a:rPr lang="zh-CN" altLang="en-US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开发技术对比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19124" y="1737063"/>
            <a:ext cx="104298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性能（用户体验） ：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Native App&gt; React Native App (Weex) &gt; </a:t>
            </a:r>
            <a:r>
              <a:rPr lang="en-US" altLang="zh-CN" b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Hybrid App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 web App</a:t>
            </a:r>
            <a:endParaRPr lang="en-US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开发效率（时间成本）：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 App &gt; </a:t>
            </a:r>
            <a:r>
              <a:rPr lang="en-US" altLang="zh-CN" b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Hybrid App 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 React Native(Weex) &gt;Native App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6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en-US" altLang="zh-CN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Hybrid </a:t>
              </a:r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APP</a:t>
              </a:r>
              <a:r>
                <a:rPr lang="zh-CN" altLang="en-US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框架介绍（</a:t>
              </a:r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bridge</a:t>
              </a:r>
              <a:r>
                <a:rPr lang="zh-CN" altLang="en-US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）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特点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3286" y="2168804"/>
            <a:ext cx="6470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调用系统底层接口：定位，埋点，本地持久存储，体感等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; 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在本地缓存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Resource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，做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差量更新系统，可以省不少流量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1539471" y="3370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主要方案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3286" y="3832504"/>
            <a:ext cx="4153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国内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5+Runtime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:Hbuilder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同一家公司出品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weX5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appcan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apicloud</a:t>
            </a:r>
          </a:p>
          <a:p>
            <a:pPr>
              <a:lnSpc>
                <a:spcPct val="150000"/>
              </a:lnSpc>
            </a:pP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4915" y="3832504"/>
            <a:ext cx="1494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国内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Cordova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24252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02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8740" y="3031728"/>
            <a:ext cx="4153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H5</a:t>
            </a:r>
            <a:r>
              <a:rPr lang="zh-CN" altLang="en-US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开发</a:t>
            </a:r>
            <a:r>
              <a:rPr lang="en-US" altLang="zh-CN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APP</a:t>
            </a:r>
            <a:r>
              <a:rPr lang="zh-CN" altLang="en-US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的问题</a:t>
            </a:r>
            <a:endParaRPr lang="en-US" altLang="zh-CN" sz="400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0" algn="ctr">
              <a:defRPr/>
            </a:pPr>
            <a:r>
              <a:rPr lang="zh-CN" altLang="en-US" sz="40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及解决方案</a:t>
            </a:r>
            <a:endParaRPr lang="en-US" altLang="zh-CN" sz="40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H5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</a:t>
              </a:r>
              <a:r>
                <a:rPr lang="en-US" altLang="zh-CN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APP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的问题及解决方案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性能问题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3286" y="2168804"/>
            <a:ext cx="5454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静态加载 ：渲染慢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----app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webview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没有经过优化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动态加载：动画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----</a:t>
            </a:r>
            <a:r>
              <a:rPr lang="zh-CN" altLang="en-US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消耗大的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1539471" y="33708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解决方法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3286" y="3832504"/>
            <a:ext cx="87062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静态加载：使用部分</a:t>
            </a:r>
            <a:r>
              <a:rPr lang="zh-CN" altLang="en-US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原生组件代替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h5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组件，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Hbuilder(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提示控件，日期选择器，侧滑效果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动态加载：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使用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html5plus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调用</a:t>
            </a:r>
            <a:r>
              <a:rPr lang="zh-CN" altLang="en-US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原生动画 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en-US" altLang="zh-CN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CSS3</a:t>
            </a:r>
            <a:r>
              <a:rPr lang="zh-CN" altLang="en-US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动画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代替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动画；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vue.js</a:t>
            </a:r>
            <a:r>
              <a:rPr lang="zh-CN" altLang="en-US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en-US" altLang="zh-CN" sz="16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双向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数组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绑定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减少对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的操作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6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4793" y="408722"/>
            <a:ext cx="8206207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699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en-US" altLang="zh-CN" sz="440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H5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开发</a:t>
              </a:r>
              <a:r>
                <a:rPr lang="en-US" altLang="zh-CN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APP</a:t>
              </a:r>
              <a:r>
                <a:rPr lang="zh-CN" altLang="en-US" sz="440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的问题及解决方案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功能性问题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3286" y="2168804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设备底层访问权限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1539471" y="337083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解决方法（使用原生调用）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3286" y="3832504"/>
            <a:ext cx="7798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Hbuilder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HTML5plus Runtime 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（本地存储，消息推送，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oAuth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第三方授权，二维码扫描）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 Native.js 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（可以调用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万原生</a:t>
            </a: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 5+ Runtime SDK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3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loud">
  <a:themeElements>
    <a:clrScheme name="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7864"/>
      </a:accent1>
      <a:accent2>
        <a:srgbClr val="16A082"/>
      </a:accent2>
      <a:accent3>
        <a:srgbClr val="19B799"/>
      </a:accent3>
      <a:accent4>
        <a:srgbClr val="1EDCB8"/>
      </a:accent4>
      <a:accent5>
        <a:srgbClr val="64EAD0"/>
      </a:accent5>
      <a:accent6>
        <a:srgbClr val="C1F7ED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b92b3d25e54ab5e788c0576048880950C3AFFA1066A7153250F1349197BA8C5246BA9D557EC0274B8DA272D2431748978789E76D2CD7D1F11E7447C1D163F5D9CA1CD35DC7B6F0026C6BB43698AE8ABE198CE43AE063B36613FCC77726633386BAA80D73C5D10D616C98DAC7AC536003E521094E2D8B478EDA5836A50F3DAF31D39F08BE4C2C77</_7b1dac89e7d195523061f1c0316ecb71>
  <_7b1dac89e7d195523061f1c0316ecb71 xmlns="">e7d195523061f1c021b92b3d25e54ab5e788c0576048880950C3AFFA1066A7153250F1349197BA8C5246BA9D557EC0274B8DA272D2431748978789E76D2CD7D1F11E7447C1D163F5D9CA1CD35DC7B6F0026C6BB43698AE8ABE198CE43AE063B3E332E7F2F9A07476098B80A2CB56CD3BF24703F88FF544B496B9D97F614F8728C7C44CCB799DD11FA2727A4E3A5146B1</_7b1dac89e7d195523061f1c0316ecb71>
</e7d195523061f1c0>
</file>

<file path=customXml/itemProps1.xml><?xml version="1.0" encoding="utf-8"?>
<ds:datastoreItem xmlns:ds="http://schemas.openxmlformats.org/officeDocument/2006/customXml" ds:itemID="{1D981AE6-3F7E-4C1F-8980-7532C73FBA7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618</Words>
  <Application>Microsoft Office PowerPoint</Application>
  <PresentationFormat>宽屏</PresentationFormat>
  <Paragraphs>148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Gisha</vt:lpstr>
      <vt:lpstr>Lato Light</vt:lpstr>
      <vt:lpstr>Lato Regular</vt:lpstr>
      <vt:lpstr>等线</vt:lpstr>
      <vt:lpstr>微软雅黑</vt:lpstr>
      <vt:lpstr>Arial</vt:lpstr>
      <vt:lpstr>Calibri</vt:lpstr>
      <vt:lpstr>1_Cloud</vt:lpstr>
      <vt:lpstr>写字板文档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247</cp:revision>
  <dcterms:created xsi:type="dcterms:W3CDTF">2016-09-25T13:49:08Z</dcterms:created>
  <dcterms:modified xsi:type="dcterms:W3CDTF">2018-02-03T04:52:28Z</dcterms:modified>
</cp:coreProperties>
</file>